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3" r:id="rId8"/>
    <p:sldId id="261" r:id="rId9"/>
    <p:sldId id="262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0" autoAdjust="0"/>
    <p:restoredTop sz="94660" autoAdjust="0"/>
  </p:normalViewPr>
  <p:slideViewPr>
    <p:cSldViewPr snapToGrid="0">
      <p:cViewPr varScale="1">
        <p:scale>
          <a:sx n="92" d="100"/>
          <a:sy n="92" d="100"/>
        </p:scale>
        <p:origin x="90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5353-68A4-4A9A-9D47-1D24F3537D24}" type="datetimeFigureOut">
              <a:rPr lang="pt-BR" smtClean="0"/>
              <a:pPr/>
              <a:t>28/04/2017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C2489-05E3-4718-8FFD-D28D4028699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8253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5353-68A4-4A9A-9D47-1D24F3537D24}" type="datetimeFigureOut">
              <a:rPr lang="pt-BR" smtClean="0"/>
              <a:pPr/>
              <a:t>28/04/2017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C2489-05E3-4718-8FFD-D28D4028699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6848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5353-68A4-4A9A-9D47-1D24F3537D24}" type="datetimeFigureOut">
              <a:rPr lang="pt-BR" smtClean="0"/>
              <a:pPr/>
              <a:t>28/04/2017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C2489-05E3-4718-8FFD-D28D4028699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325563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5353-68A4-4A9A-9D47-1D24F3537D24}" type="datetimeFigureOut">
              <a:rPr lang="pt-BR" smtClean="0"/>
              <a:pPr/>
              <a:t>28/04/2017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C2489-05E3-4718-8FFD-D28D4028699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70903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5353-68A4-4A9A-9D47-1D24F3537D24}" type="datetimeFigureOut">
              <a:rPr lang="pt-BR" smtClean="0"/>
              <a:pPr/>
              <a:t>28/04/2017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C2489-05E3-4718-8FFD-D28D4028699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030430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5353-68A4-4A9A-9D47-1D24F3537D24}" type="datetimeFigureOut">
              <a:rPr lang="pt-BR" smtClean="0"/>
              <a:pPr/>
              <a:t>28/04/2017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C2489-05E3-4718-8FFD-D28D4028699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06073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5353-68A4-4A9A-9D47-1D24F3537D24}" type="datetimeFigureOut">
              <a:rPr lang="pt-BR" smtClean="0"/>
              <a:pPr/>
              <a:t>28/04/2017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C2489-05E3-4718-8FFD-D28D4028699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34872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5353-68A4-4A9A-9D47-1D24F3537D24}" type="datetimeFigureOut">
              <a:rPr lang="pt-BR" smtClean="0"/>
              <a:pPr/>
              <a:t>28/04/2017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C2489-05E3-4718-8FFD-D28D4028699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1817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5353-68A4-4A9A-9D47-1D24F3537D24}" type="datetimeFigureOut">
              <a:rPr lang="pt-BR" smtClean="0"/>
              <a:pPr/>
              <a:t>28/04/2017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C2489-05E3-4718-8FFD-D28D4028699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1626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5353-68A4-4A9A-9D47-1D24F3537D24}" type="datetimeFigureOut">
              <a:rPr lang="pt-BR" smtClean="0"/>
              <a:pPr/>
              <a:t>28/04/2017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C2489-05E3-4718-8FFD-D28D4028699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6773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5353-68A4-4A9A-9D47-1D24F3537D24}" type="datetimeFigureOut">
              <a:rPr lang="pt-BR" smtClean="0"/>
              <a:pPr/>
              <a:t>28/04/2017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C2489-05E3-4718-8FFD-D28D4028699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4220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5353-68A4-4A9A-9D47-1D24F3537D24}" type="datetimeFigureOut">
              <a:rPr lang="pt-BR" smtClean="0"/>
              <a:pPr/>
              <a:t>28/04/2017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C2489-05E3-4718-8FFD-D28D4028699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0787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5353-68A4-4A9A-9D47-1D24F3537D24}" type="datetimeFigureOut">
              <a:rPr lang="pt-BR" smtClean="0"/>
              <a:pPr/>
              <a:t>28/04/2017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C2489-05E3-4718-8FFD-D28D4028699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0571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5353-68A4-4A9A-9D47-1D24F3537D24}" type="datetimeFigureOut">
              <a:rPr lang="pt-BR" smtClean="0"/>
              <a:pPr/>
              <a:t>28/04/2017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C2489-05E3-4718-8FFD-D28D4028699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9460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5353-68A4-4A9A-9D47-1D24F3537D24}" type="datetimeFigureOut">
              <a:rPr lang="pt-BR" smtClean="0"/>
              <a:pPr/>
              <a:t>28/04/2017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C2489-05E3-4718-8FFD-D28D4028699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2148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5353-68A4-4A9A-9D47-1D24F3537D24}" type="datetimeFigureOut">
              <a:rPr lang="pt-BR" smtClean="0"/>
              <a:pPr/>
              <a:t>28/04/2017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C2489-05E3-4718-8FFD-D28D4028699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5611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65353-68A4-4A9A-9D47-1D24F3537D24}" type="datetimeFigureOut">
              <a:rPr lang="pt-BR" smtClean="0"/>
              <a:pPr/>
              <a:t>28/04/2017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CBC2489-05E3-4718-8FFD-D28D4028699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2283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linde-gas.pt/internet.lg.lg.prt/pt/images/10298-Refrigerants_R1234YF_Brochure_PT_lowres_11%202013310_111291.pdf?v=6.0" TargetMode="External"/><Relationship Id="rId3" Type="http://schemas.openxmlformats.org/officeDocument/2006/relationships/hyperlink" Target="http://www.refrigeracao.net/Topicos/historia_refri.htm" TargetMode="External"/><Relationship Id="rId7" Type="http://schemas.openxmlformats.org/officeDocument/2006/relationships/hyperlink" Target="http://www.univasf.edu.br/~castro.silva/disciplinas/REFRIG/REFRIGERANTES.pdf" TargetMode="External"/><Relationship Id="rId2" Type="http://schemas.openxmlformats.org/officeDocument/2006/relationships/hyperlink" Target="http://www.polo.ufsc.br/fmanager/polo/arquivos_materia/arquivo31_1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bah.com.br/content/ABAAAA7vQAB/camaras-frias" TargetMode="External"/><Relationship Id="rId5" Type="http://schemas.openxmlformats.org/officeDocument/2006/relationships/hyperlink" Target="http://www.fem.unicamp.br/~em672/Absorcao_Alan_Andre.html" TargetMode="External"/><Relationship Id="rId4" Type="http://schemas.openxmlformats.org/officeDocument/2006/relationships/hyperlink" Target="http://diamont.com.br/tipos-de-sistemas-de-refrigeracao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03881" y="1981840"/>
            <a:ext cx="7766936" cy="1646302"/>
          </a:xfrm>
        </p:spPr>
        <p:txBody>
          <a:bodyPr/>
          <a:lstStyle/>
          <a:p>
            <a:pPr algn="ctr"/>
            <a:r>
              <a:rPr lang="pt-BR" dirty="0"/>
              <a:t>Refrigeração</a:t>
            </a:r>
            <a:br>
              <a:rPr lang="pt-BR" dirty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Seminário da disciplina de Introdução à Engenharia Mecânica, </a:t>
            </a:r>
            <a:r>
              <a:rPr lang="pt-BR" dirty="0" smtClean="0"/>
              <a:t>UFSC, 2017-1</a:t>
            </a:r>
            <a:endParaRPr lang="pt-BR" dirty="0"/>
          </a:p>
          <a:p>
            <a:r>
              <a:rPr lang="pt-BR" dirty="0"/>
              <a:t>Alunos: </a:t>
            </a:r>
            <a:r>
              <a:rPr lang="pt-BR" dirty="0" err="1"/>
              <a:t>Higor</a:t>
            </a:r>
            <a:r>
              <a:rPr lang="pt-BR" dirty="0"/>
              <a:t> Feltrin Teza e João Pedro Petrassi</a:t>
            </a:r>
          </a:p>
          <a:p>
            <a:r>
              <a:rPr lang="pt-BR" dirty="0"/>
              <a:t>Professores: Walter Antonio Bazzo e Luiz Teixeira do Vale Pereira</a:t>
            </a:r>
          </a:p>
        </p:txBody>
      </p:sp>
    </p:spTree>
    <p:extLst>
      <p:ext uri="{BB962C8B-B14F-4D97-AF65-F5344CB8AC3E}">
        <p14:creationId xmlns:p14="http://schemas.microsoft.com/office/powerpoint/2010/main" val="24088675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Bibliografia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hlinkClick r:id="rId2"/>
              </a:rPr>
              <a:t>http://www.polo.ufsc.br/fmanager/polo/arquivos_materia/arquivo31_1.pdf</a:t>
            </a:r>
          </a:p>
          <a:p>
            <a:r>
              <a:rPr lang="pt-BR" dirty="0" smtClean="0">
                <a:hlinkClick r:id="rId3"/>
              </a:rPr>
              <a:t>http://www.refrigeracao.net/Topicos/historia_refri.htm</a:t>
            </a:r>
          </a:p>
          <a:p>
            <a:r>
              <a:rPr lang="pt-BR" dirty="0" smtClean="0">
                <a:hlinkClick r:id="rId4"/>
              </a:rPr>
              <a:t>http://diamont.com.br/tipos-de-sistemas-de-refrigeracao/</a:t>
            </a:r>
            <a:endParaRPr lang="pt-BR" dirty="0" smtClean="0">
              <a:hlinkClick r:id="rId3"/>
            </a:endParaRPr>
          </a:p>
          <a:p>
            <a:r>
              <a:rPr lang="pt-BR" dirty="0" smtClean="0">
                <a:hlinkClick r:id="rId5"/>
              </a:rPr>
              <a:t>http://www.fem.unicamp.br/~em672/Absorcao_Alan_Andre.html</a:t>
            </a:r>
            <a:endParaRPr lang="pt-BR" dirty="0" smtClean="0">
              <a:hlinkClick r:id="rId3"/>
            </a:endParaRPr>
          </a:p>
          <a:p>
            <a:r>
              <a:rPr lang="pt-BR" dirty="0" smtClean="0">
                <a:hlinkClick r:id="rId6"/>
              </a:rPr>
              <a:t>http://www.ebah.com.br/content/ABAAAA7vQAB/camaras-frias</a:t>
            </a:r>
            <a:endParaRPr lang="pt-BR" dirty="0" smtClean="0"/>
          </a:p>
          <a:p>
            <a:r>
              <a:rPr lang="pt-BR" dirty="0" smtClean="0">
                <a:hlinkClick r:id="rId7"/>
              </a:rPr>
              <a:t>http://www.univasf.edu.br/~castro.silva/disciplinas/REFRIG/REFRIGERANTES.pdf</a:t>
            </a:r>
            <a:endParaRPr lang="pt-BR" dirty="0" smtClean="0"/>
          </a:p>
          <a:p>
            <a:r>
              <a:rPr lang="pt-BR" dirty="0" smtClean="0">
                <a:hlinkClick r:id="rId8"/>
              </a:rPr>
              <a:t>http://www.linde-gas.pt/internet.</a:t>
            </a:r>
            <a:r>
              <a:rPr lang="pt-BR" dirty="0" err="1" smtClean="0">
                <a:hlinkClick r:id="rId8"/>
              </a:rPr>
              <a:t>lg</a:t>
            </a:r>
            <a:r>
              <a:rPr lang="pt-BR" dirty="0" smtClean="0">
                <a:hlinkClick r:id="rId8"/>
              </a:rPr>
              <a:t>.</a:t>
            </a:r>
            <a:r>
              <a:rPr lang="pt-BR" dirty="0" err="1" smtClean="0">
                <a:hlinkClick r:id="rId8"/>
              </a:rPr>
              <a:t>lg</a:t>
            </a:r>
            <a:r>
              <a:rPr lang="pt-BR" dirty="0" smtClean="0">
                <a:hlinkClick r:id="rId8"/>
              </a:rPr>
              <a:t>.</a:t>
            </a:r>
            <a:r>
              <a:rPr lang="pt-BR" dirty="0" err="1" smtClean="0">
                <a:hlinkClick r:id="rId8"/>
              </a:rPr>
              <a:t>prt</a:t>
            </a:r>
            <a:r>
              <a:rPr lang="pt-BR" dirty="0" smtClean="0">
                <a:hlinkClick r:id="rId8"/>
              </a:rPr>
              <a:t>/</a:t>
            </a:r>
            <a:r>
              <a:rPr lang="pt-BR" dirty="0" err="1" smtClean="0">
                <a:hlinkClick r:id="rId8"/>
              </a:rPr>
              <a:t>pt</a:t>
            </a:r>
            <a:r>
              <a:rPr lang="pt-BR" dirty="0" smtClean="0">
                <a:hlinkClick r:id="rId8"/>
              </a:rPr>
              <a:t>/</a:t>
            </a:r>
            <a:r>
              <a:rPr lang="pt-BR" dirty="0" err="1" smtClean="0">
                <a:hlinkClick r:id="rId8"/>
              </a:rPr>
              <a:t>images</a:t>
            </a:r>
            <a:r>
              <a:rPr lang="pt-BR" dirty="0" smtClean="0">
                <a:hlinkClick r:id="rId8"/>
              </a:rPr>
              <a:t>/10298-Refrigerants_R1234YF_Brochure_PT_lowres_11%202013310_111291.</a:t>
            </a:r>
            <a:r>
              <a:rPr lang="pt-BR" dirty="0" err="1" smtClean="0">
                <a:hlinkClick r:id="rId8"/>
              </a:rPr>
              <a:t>pdf</a:t>
            </a:r>
            <a:r>
              <a:rPr lang="pt-BR" dirty="0" smtClean="0">
                <a:hlinkClick r:id="rId8"/>
              </a:rPr>
              <a:t>?v=6.0</a:t>
            </a: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Apresentação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t-BR" sz="2400" dirty="0"/>
              <a:t>De acordo com </a:t>
            </a:r>
            <a:r>
              <a:rPr lang="pt-BR" sz="2400" dirty="0" err="1"/>
              <a:t>Gosney</a:t>
            </a:r>
            <a:r>
              <a:rPr lang="pt-BR" sz="2400" dirty="0"/>
              <a:t>, autor de ”</a:t>
            </a:r>
            <a:r>
              <a:rPr lang="pt-BR" sz="2400" dirty="0" err="1"/>
              <a:t>Principles</a:t>
            </a:r>
            <a:r>
              <a:rPr lang="pt-BR" sz="2400" dirty="0"/>
              <a:t> </a:t>
            </a:r>
            <a:r>
              <a:rPr lang="pt-BR" sz="2400" dirty="0" err="1"/>
              <a:t>of</a:t>
            </a:r>
            <a:r>
              <a:rPr lang="pt-BR" sz="2400" dirty="0"/>
              <a:t> </a:t>
            </a:r>
            <a:r>
              <a:rPr lang="pt-BR" sz="2400" dirty="0" err="1"/>
              <a:t>Refrigeration</a:t>
            </a:r>
            <a:r>
              <a:rPr lang="pt-BR" sz="2400" dirty="0"/>
              <a:t>”, a refrigeração se preocupa com o resfriamento de corpos a temperaturas inferiores àquelas encontradas na vizinhança</a:t>
            </a:r>
          </a:p>
          <a:p>
            <a:r>
              <a:rPr lang="pt-BR" sz="2400" dirty="0"/>
              <a:t>Inicialmente a refrigeração consistia na utilização de gelo natural para a refrigerar alimentos e bebidas</a:t>
            </a:r>
            <a:endParaRPr lang="pt-BR" sz="2400" dirty="0">
              <a:solidFill>
                <a:schemeClr val="tx1"/>
              </a:solidFill>
            </a:endParaRPr>
          </a:p>
          <a:p>
            <a:r>
              <a:rPr lang="pt-BR" sz="2400" dirty="0"/>
              <a:t>Retirada de gelo de locais frios e transporte para depósitos de gelo, construídos com materiais isolantes como palha e serragem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91997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62006" y="5171209"/>
            <a:ext cx="8596668" cy="1402120"/>
          </a:xfrm>
        </p:spPr>
        <p:txBody>
          <a:bodyPr/>
          <a:lstStyle/>
          <a:p>
            <a:r>
              <a:rPr lang="pt-BR" sz="2000" dirty="0"/>
              <a:t>Desenvolvimento de um circuito fechado de refrigeração em 1834 por Jacob Perkins</a:t>
            </a:r>
          </a:p>
          <a:p>
            <a:endParaRPr lang="pt-BR" dirty="0"/>
          </a:p>
          <a:p>
            <a:endParaRPr lang="pt-BR" dirty="0"/>
          </a:p>
        </p:txBody>
      </p:sp>
      <p:pic>
        <p:nvPicPr>
          <p:cNvPr id="1026" name="Picture 2" descr="C:\Users\John\Documents\UFSC\Ibagen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76357" y="863777"/>
            <a:ext cx="4667390" cy="3509814"/>
          </a:xfrm>
          <a:prstGeom prst="rect">
            <a:avLst/>
          </a:prstGeom>
          <a:noFill/>
        </p:spPr>
      </p:pic>
      <p:sp>
        <p:nvSpPr>
          <p:cNvPr id="6" name="CaixaDeTexto 5"/>
          <p:cNvSpPr txBox="1"/>
          <p:nvPr/>
        </p:nvSpPr>
        <p:spPr>
          <a:xfrm>
            <a:off x="1155939" y="336429"/>
            <a:ext cx="79363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pt-BR" sz="2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Produção de gelo artificial no século XVIII por Willian Cullen</a:t>
            </a:r>
          </a:p>
        </p:txBody>
      </p:sp>
    </p:spTree>
    <p:extLst>
      <p:ext uri="{BB962C8B-B14F-4D97-AF65-F5344CB8AC3E}">
        <p14:creationId xmlns:p14="http://schemas.microsoft.com/office/powerpoint/2010/main" val="1363484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Circuito Fechado de Refrigeração por Compressão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pt-BR" sz="2000" dirty="0"/>
              <a:t>Compressor: cria diferença de pressão e circula o fluido refrigerante</a:t>
            </a:r>
          </a:p>
          <a:p>
            <a:r>
              <a:rPr lang="pt-BR" sz="2000" dirty="0"/>
              <a:t>Condensador:  proporciona a troca de calor entre o fluido e o ambiente externo.  É onde corre a condensação do fluido</a:t>
            </a:r>
          </a:p>
          <a:p>
            <a:r>
              <a:rPr lang="pt-BR" sz="2000" dirty="0"/>
              <a:t>Filtro secador: retira impurezas do fluido refrigerante</a:t>
            </a:r>
          </a:p>
          <a:p>
            <a:r>
              <a:rPr lang="pt-BR" sz="2000" dirty="0"/>
              <a:t>Elemento de controle: mantem a diferença de pressão, junto com o compressor</a:t>
            </a:r>
          </a:p>
          <a:p>
            <a:r>
              <a:rPr lang="pt-BR" sz="2000" dirty="0"/>
              <a:t>Evaporador: proporciona a troca de calor entre o ambiente interno e o fluido refrigerante. É onde ocorre a evaporação do fluido. Um dos objetivos da pesquisa na área é diminuir a formação de gelo no evaporador</a:t>
            </a:r>
          </a:p>
          <a:p>
            <a:r>
              <a:rPr lang="pt-BR" sz="2000" dirty="0"/>
              <a:t>Fluido refrigerante: circula pelo sistema de refrigeração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5580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345057" y="333555"/>
            <a:ext cx="10532852" cy="1320800"/>
          </a:xfrm>
        </p:spPr>
        <p:txBody>
          <a:bodyPr>
            <a:normAutofit/>
          </a:bodyPr>
          <a:lstStyle/>
          <a:p>
            <a:pPr algn="ctr"/>
            <a:r>
              <a:rPr lang="pt-BR" sz="3200" dirty="0"/>
              <a:t>Circuito Fechado de Refrigeração por Compressão</a:t>
            </a:r>
          </a:p>
        </p:txBody>
      </p:sp>
      <p:pic>
        <p:nvPicPr>
          <p:cNvPr id="9" name="Espaço Reservado para Conteúdo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6718" y="1483742"/>
            <a:ext cx="5828014" cy="4507605"/>
          </a:xfrm>
        </p:spPr>
      </p:pic>
    </p:spTree>
    <p:extLst>
      <p:ext uri="{BB962C8B-B14F-4D97-AF65-F5344CB8AC3E}">
        <p14:creationId xmlns:p14="http://schemas.microsoft.com/office/powerpoint/2010/main" val="3494267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546" y="610822"/>
            <a:ext cx="8596668" cy="1320800"/>
          </a:xfrm>
        </p:spPr>
        <p:txBody>
          <a:bodyPr/>
          <a:lstStyle/>
          <a:p>
            <a:pPr algn="ctr"/>
            <a:r>
              <a:rPr lang="pt-BR" dirty="0"/>
              <a:t>Refrigeração </a:t>
            </a:r>
            <a:r>
              <a:rPr lang="pt-BR" dirty="0" smtClean="0"/>
              <a:t>Eletrônica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931622"/>
            <a:ext cx="8596668" cy="4109741"/>
          </a:xfrm>
        </p:spPr>
        <p:txBody>
          <a:bodyPr/>
          <a:lstStyle/>
          <a:p>
            <a:r>
              <a:rPr lang="pt-BR" dirty="0"/>
              <a:t>Utilização de placas cerâmicas, corrente elétrica e semicondutor</a:t>
            </a:r>
          </a:p>
          <a:p>
            <a:r>
              <a:rPr lang="pt-BR" dirty="0"/>
              <a:t>C</a:t>
            </a:r>
            <a:r>
              <a:rPr lang="pt-BR" dirty="0" smtClean="0"/>
              <a:t>alor </a:t>
            </a:r>
            <a:r>
              <a:rPr lang="pt-BR" dirty="0"/>
              <a:t>flui de uma placa cerâmica a outra com a aplicação de corrente elétrica</a:t>
            </a:r>
          </a:p>
          <a:p>
            <a:r>
              <a:rPr lang="pt-BR" dirty="0"/>
              <a:t>Um lado se resfria e o outro se aquece</a:t>
            </a:r>
          </a:p>
          <a:p>
            <a:r>
              <a:rPr lang="pt-BR" dirty="0"/>
              <a:t>Utilização de ventiladores para remoção do calor</a:t>
            </a:r>
          </a:p>
          <a:p>
            <a:r>
              <a:rPr lang="pt-BR" dirty="0"/>
              <a:t>Efeito </a:t>
            </a:r>
            <a:r>
              <a:rPr lang="pt-BR" dirty="0" err="1"/>
              <a:t>Peltier</a:t>
            </a:r>
            <a:endParaRPr lang="pt-BR" dirty="0"/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1369" y="3763150"/>
            <a:ext cx="4445244" cy="2466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616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Ciclo de Refrigeração por Absorção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99696" y="1686136"/>
            <a:ext cx="8596668" cy="3880773"/>
          </a:xfrm>
        </p:spPr>
        <p:txBody>
          <a:bodyPr>
            <a:normAutofit/>
          </a:bodyPr>
          <a:lstStyle/>
          <a:p>
            <a:r>
              <a:rPr lang="pt-BR" sz="2000" dirty="0"/>
              <a:t>Funcionamento similar ao ciclo de compressão</a:t>
            </a:r>
          </a:p>
          <a:p>
            <a:r>
              <a:rPr lang="pt-BR" sz="2000" dirty="0"/>
              <a:t>Alimentado por uma fonte de calor (energia solar)</a:t>
            </a:r>
          </a:p>
          <a:p>
            <a:r>
              <a:rPr lang="pt-BR" sz="2000" dirty="0"/>
              <a:t>Menor uso de energia elétrica (apenas bomba)</a:t>
            </a:r>
          </a:p>
          <a:p>
            <a:r>
              <a:rPr lang="pt-BR" sz="2000" dirty="0"/>
              <a:t>Necessidade de um líquido absorvente além do fluido refrigerante</a:t>
            </a:r>
          </a:p>
          <a:p>
            <a:r>
              <a:rPr lang="pt-BR" sz="2000" dirty="0"/>
              <a:t>Utilizado na indústria e em grandes edifício</a:t>
            </a:r>
          </a:p>
        </p:txBody>
      </p:sp>
      <p:pic>
        <p:nvPicPr>
          <p:cNvPr id="1026" name="Picture 2" descr="C:\Users\John\Documents\UFSC\Image28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91850" y="3919418"/>
            <a:ext cx="3962400" cy="23907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Fluidos Refrigerantes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pt-BR" sz="2400" dirty="0"/>
              <a:t>Propriedades de um bom fluido refrigerante:</a:t>
            </a:r>
          </a:p>
          <a:p>
            <a:pPr lvl="1"/>
            <a:r>
              <a:rPr lang="pt-BR" sz="2400" dirty="0"/>
              <a:t>Condensar em temperaturas moderadas</a:t>
            </a:r>
          </a:p>
          <a:p>
            <a:pPr lvl="1"/>
            <a:r>
              <a:rPr lang="pt-BR" sz="2400" dirty="0"/>
              <a:t>Elevado calor latente de vaporização</a:t>
            </a:r>
          </a:p>
          <a:p>
            <a:pPr lvl="1"/>
            <a:r>
              <a:rPr lang="pt-BR" sz="2400" dirty="0"/>
              <a:t>Ser quimicamente estável</a:t>
            </a:r>
          </a:p>
          <a:p>
            <a:pPr lvl="1"/>
            <a:r>
              <a:rPr lang="pt-BR" sz="2400" dirty="0"/>
              <a:t>Não ser tóxico (SO2, Amônia)</a:t>
            </a:r>
          </a:p>
          <a:p>
            <a:pPr lvl="1"/>
            <a:r>
              <a:rPr lang="pt-BR" sz="2400" dirty="0"/>
              <a:t>Não ser inflamável</a:t>
            </a:r>
          </a:p>
          <a:p>
            <a:pPr lvl="1"/>
            <a:endParaRPr lang="pt-BR" dirty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372076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3598" y="368060"/>
            <a:ext cx="8596668" cy="1320800"/>
          </a:xfrm>
        </p:spPr>
        <p:txBody>
          <a:bodyPr/>
          <a:lstStyle/>
          <a:p>
            <a:pPr algn="ctr"/>
            <a:r>
              <a:rPr lang="pt-BR" dirty="0"/>
              <a:t>Exemplos de Fluidos Refrigerantes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37719" y="1599872"/>
            <a:ext cx="8596668" cy="388077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t-BR" dirty="0"/>
              <a:t>			</a:t>
            </a:r>
          </a:p>
          <a:p>
            <a:r>
              <a:rPr lang="pt-BR" sz="2400" dirty="0"/>
              <a:t>R134a – HFC (efeito estufa)</a:t>
            </a:r>
          </a:p>
          <a:p>
            <a:r>
              <a:rPr lang="pt-BR" sz="2400" dirty="0"/>
              <a:t>R600a (isobutano) – HC</a:t>
            </a:r>
          </a:p>
          <a:p>
            <a:r>
              <a:rPr lang="pt-BR" sz="2400" dirty="0"/>
              <a:t>R1234yf – HFC</a:t>
            </a:r>
          </a:p>
          <a:p>
            <a:r>
              <a:rPr lang="pt-BR" sz="2400" dirty="0"/>
              <a:t>CFCs eram utilizados porém agrediam a camada de ozônio, portanto não são utilizados em novos equipamentos</a:t>
            </a:r>
          </a:p>
          <a:p>
            <a:r>
              <a:rPr lang="pt-BR" sz="2400" dirty="0"/>
              <a:t>Amônia, Hidrocarbonetos, CO2 e água são considerados “refrigerantes naturais”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5582247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</TotalTime>
  <Words>329</Words>
  <Application>Microsoft Office PowerPoint</Application>
  <PresentationFormat>Widescreen</PresentationFormat>
  <Paragraphs>53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Facetado</vt:lpstr>
      <vt:lpstr>Refrigeração </vt:lpstr>
      <vt:lpstr>Apresentação</vt:lpstr>
      <vt:lpstr>Apresentação do PowerPoint</vt:lpstr>
      <vt:lpstr>Circuito Fechado de Refrigeração por Compressão</vt:lpstr>
      <vt:lpstr>Circuito Fechado de Refrigeração por Compressão</vt:lpstr>
      <vt:lpstr>Refrigeração Eletrônica </vt:lpstr>
      <vt:lpstr>Ciclo de Refrigeração por Absorção</vt:lpstr>
      <vt:lpstr>Fluidos Refrigerantes </vt:lpstr>
      <vt:lpstr>Exemplos de Fluidos Refrigerantes</vt:lpstr>
      <vt:lpstr>Bibliografia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Refrigeração</dc:title>
  <dc:creator>Higor Teza</dc:creator>
  <cp:lastModifiedBy>Nepet</cp:lastModifiedBy>
  <cp:revision>58</cp:revision>
  <dcterms:created xsi:type="dcterms:W3CDTF">2017-04-19T19:12:44Z</dcterms:created>
  <dcterms:modified xsi:type="dcterms:W3CDTF">2017-04-28T14:41:35Z</dcterms:modified>
</cp:coreProperties>
</file>